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64" r:id="rId2"/>
    <p:sldId id="363" r:id="rId3"/>
    <p:sldId id="365" r:id="rId4"/>
    <p:sldId id="366" r:id="rId5"/>
    <p:sldId id="368" r:id="rId6"/>
    <p:sldId id="369" r:id="rId7"/>
    <p:sldId id="372" r:id="rId8"/>
    <p:sldId id="370" r:id="rId9"/>
    <p:sldId id="375" r:id="rId10"/>
    <p:sldId id="371" r:id="rId11"/>
    <p:sldId id="380" r:id="rId12"/>
    <p:sldId id="376" r:id="rId13"/>
    <p:sldId id="377" r:id="rId14"/>
    <p:sldId id="378" r:id="rId15"/>
    <p:sldId id="379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00"/>
    <a:srgbClr val="660066"/>
    <a:srgbClr val="0000FF"/>
    <a:srgbClr val="FF0000"/>
    <a:srgbClr val="009900"/>
    <a:srgbClr val="FF0066"/>
    <a:srgbClr val="0099CC"/>
    <a:srgbClr val="9900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1" autoAdjust="0"/>
  </p:normalViewPr>
  <p:slideViewPr>
    <p:cSldViewPr>
      <p:cViewPr>
        <p:scale>
          <a:sx n="50" d="100"/>
          <a:sy n="50" d="100"/>
        </p:scale>
        <p:origin x="-1968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48038-CA93-46E4-8486-B42B6BB95672}" type="datetimeFigureOut">
              <a:rPr lang="nl-NL" smtClean="0"/>
              <a:t>17-5-2021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E7F37-E495-4583-B6C6-25A7065B1D4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874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DA0C-833C-4018-813F-118910097809}" type="datetimeFigureOut">
              <a:rPr lang="nl-BE" smtClean="0"/>
              <a:t>17/05/2021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4302-B082-4A90-911E-019C515C2D9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4170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DA0C-833C-4018-813F-118910097809}" type="datetimeFigureOut">
              <a:rPr lang="nl-BE" smtClean="0"/>
              <a:t>17/05/2021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4302-B082-4A90-911E-019C515C2D9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584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DA0C-833C-4018-813F-118910097809}" type="datetimeFigureOut">
              <a:rPr lang="nl-BE" smtClean="0"/>
              <a:t>17/05/2021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4302-B082-4A90-911E-019C515C2D9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0501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DA0C-833C-4018-813F-118910097809}" type="datetimeFigureOut">
              <a:rPr lang="nl-BE" smtClean="0"/>
              <a:t>17/05/2021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4302-B082-4A90-911E-019C515C2D9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5210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DA0C-833C-4018-813F-118910097809}" type="datetimeFigureOut">
              <a:rPr lang="nl-BE" smtClean="0"/>
              <a:t>17/05/2021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4302-B082-4A90-911E-019C515C2D9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1084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DA0C-833C-4018-813F-118910097809}" type="datetimeFigureOut">
              <a:rPr lang="nl-BE" smtClean="0"/>
              <a:t>17/05/2021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4302-B082-4A90-911E-019C515C2D9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1973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DA0C-833C-4018-813F-118910097809}" type="datetimeFigureOut">
              <a:rPr lang="nl-BE" smtClean="0"/>
              <a:t>17/05/2021</a:t>
            </a:fld>
            <a:endParaRPr lang="nl-BE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4302-B082-4A90-911E-019C515C2D9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596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DA0C-833C-4018-813F-118910097809}" type="datetimeFigureOut">
              <a:rPr lang="nl-BE" smtClean="0"/>
              <a:t>17/05/2021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4302-B082-4A90-911E-019C515C2D9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374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DA0C-833C-4018-813F-118910097809}" type="datetimeFigureOut">
              <a:rPr lang="nl-BE" smtClean="0"/>
              <a:t>17/05/2021</a:t>
            </a:fld>
            <a:endParaRPr lang="nl-BE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4302-B082-4A90-911E-019C515C2D9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1852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DA0C-833C-4018-813F-118910097809}" type="datetimeFigureOut">
              <a:rPr lang="nl-BE" smtClean="0"/>
              <a:t>17/05/2021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4302-B082-4A90-911E-019C515C2D9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0725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6DA0C-833C-4018-813F-118910097809}" type="datetimeFigureOut">
              <a:rPr lang="nl-BE" smtClean="0"/>
              <a:t>17/05/2021</a:t>
            </a:fld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4302-B082-4A90-911E-019C515C2D9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195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6DA0C-833C-4018-813F-118910097809}" type="datetimeFigureOut">
              <a:rPr lang="nl-BE" smtClean="0"/>
              <a:t>17/05/2021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4302-B082-4A90-911E-019C515C2D9D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6303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Wet bestuur en toezicht rechtspersonen</a:t>
            </a:r>
            <a:endParaRPr lang="nl-NL" b="1" dirty="0">
              <a:solidFill>
                <a:srgbClr val="FF000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5842992" cy="3895328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619672" y="5805264"/>
            <a:ext cx="5832648" cy="864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smtClean="0"/>
              <a:t>Otte </a:t>
            </a:r>
            <a:r>
              <a:rPr lang="nl-NL" dirty="0" smtClean="0"/>
              <a:t>Strouken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met dank aan </a:t>
            </a:r>
            <a:r>
              <a:rPr lang="nl-NL" dirty="0" smtClean="0"/>
              <a:t>Pixabay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8676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b="1" dirty="0" smtClean="0">
                <a:solidFill>
                  <a:srgbClr val="FF0000"/>
                </a:solidFill>
              </a:rPr>
              <a:t>taken </a:t>
            </a:r>
            <a:r>
              <a:rPr lang="nl-NL" b="1" dirty="0">
                <a:solidFill>
                  <a:srgbClr val="FF0000"/>
                </a:solidFill>
              </a:rPr>
              <a:t>bestuur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 goed </a:t>
            </a:r>
            <a:r>
              <a:rPr lang="nl-NL" dirty="0"/>
              <a:t>bestuur, waakhond, </a:t>
            </a:r>
            <a:r>
              <a:rPr lang="nl-NL" dirty="0" smtClean="0"/>
              <a:t>financiën</a:t>
            </a:r>
            <a:br>
              <a:rPr lang="nl-NL" dirty="0" smtClean="0"/>
            </a:br>
            <a:endParaRPr lang="nl-NL" dirty="0"/>
          </a:p>
          <a:p>
            <a:r>
              <a:rPr lang="nl-NL" b="1" dirty="0" smtClean="0">
                <a:solidFill>
                  <a:srgbClr val="FF0000"/>
                </a:solidFill>
              </a:rPr>
              <a:t>belang </a:t>
            </a:r>
            <a:r>
              <a:rPr lang="nl-NL" b="1" dirty="0">
                <a:solidFill>
                  <a:srgbClr val="FF0000"/>
                </a:solidFill>
              </a:rPr>
              <a:t>rechtspersoon staat voor een bestuurder altijd voorop </a:t>
            </a:r>
            <a:r>
              <a:rPr lang="nl-NL" b="1" dirty="0" smtClean="0">
                <a:solidFill>
                  <a:srgbClr val="FF0000"/>
                </a:solidFill>
              </a:rPr>
              <a:t/>
            </a:r>
            <a:br>
              <a:rPr lang="nl-NL" b="1" dirty="0" smtClean="0">
                <a:solidFill>
                  <a:srgbClr val="FF0000"/>
                </a:solidFill>
              </a:rPr>
            </a:br>
            <a:r>
              <a:rPr lang="nl-NL" dirty="0" smtClean="0"/>
              <a:t>- niet </a:t>
            </a:r>
            <a:r>
              <a:rPr lang="nl-NL" dirty="0"/>
              <a:t>het eigen belang van de bestuurder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r>
              <a:rPr lang="nl-NL" b="1" dirty="0" smtClean="0">
                <a:solidFill>
                  <a:srgbClr val="FF0000"/>
                </a:solidFill>
              </a:rPr>
              <a:t>taakverdeling </a:t>
            </a:r>
            <a:r>
              <a:rPr lang="nl-NL" b="1" dirty="0">
                <a:solidFill>
                  <a:srgbClr val="FF0000"/>
                </a:solidFill>
              </a:rPr>
              <a:t>bestuurders 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- functies </a:t>
            </a:r>
            <a:r>
              <a:rPr lang="nl-NL" dirty="0"/>
              <a:t>en </a:t>
            </a:r>
            <a:r>
              <a:rPr lang="nl-NL" dirty="0" smtClean="0"/>
              <a:t>portefeuilles</a:t>
            </a:r>
            <a:br>
              <a:rPr lang="nl-NL" dirty="0" smtClean="0"/>
            </a:br>
            <a:r>
              <a:rPr lang="nl-NL" dirty="0" smtClean="0"/>
              <a:t>- verantwoordelijkheid</a:t>
            </a:r>
            <a:br>
              <a:rPr lang="nl-NL" dirty="0" smtClean="0"/>
            </a:br>
            <a:endParaRPr lang="nl-NL" dirty="0"/>
          </a:p>
          <a:p>
            <a:r>
              <a:rPr lang="nl-NL" b="1" dirty="0" smtClean="0">
                <a:solidFill>
                  <a:srgbClr val="FF0000"/>
                </a:solidFill>
              </a:rPr>
              <a:t>bevoegdheid bestuurders</a:t>
            </a:r>
            <a:br>
              <a:rPr lang="nl-NL" b="1" dirty="0" smtClean="0">
                <a:solidFill>
                  <a:srgbClr val="FF0000"/>
                </a:solidFill>
              </a:rPr>
            </a:br>
            <a:r>
              <a:rPr lang="nl-NL" dirty="0" smtClean="0"/>
              <a:t>- alleen </a:t>
            </a:r>
            <a:r>
              <a:rPr lang="nl-NL" dirty="0"/>
              <a:t>of tezamen (met wie?) bevoegd om rechtshandelingen aan te </a:t>
            </a:r>
            <a:r>
              <a:rPr lang="nl-NL" dirty="0" smtClean="0"/>
              <a:t>gaan?</a:t>
            </a:r>
            <a:br>
              <a:rPr lang="nl-NL" dirty="0" smtClean="0"/>
            </a:br>
            <a:r>
              <a:rPr lang="nl-NL" dirty="0" smtClean="0"/>
              <a:t>- elke </a:t>
            </a:r>
            <a:r>
              <a:rPr lang="nl-NL" dirty="0"/>
              <a:t>met elkaar of derden gemaakte afspraak of overeenkomst </a:t>
            </a:r>
            <a:r>
              <a:rPr lang="nl-NL" dirty="0" smtClean="0"/>
              <a:t>melden!</a:t>
            </a:r>
            <a:br>
              <a:rPr lang="nl-NL" dirty="0" smtClean="0"/>
            </a:br>
            <a:r>
              <a:rPr lang="nl-NL" dirty="0" smtClean="0"/>
              <a:t>- gevolgen </a:t>
            </a:r>
            <a:r>
              <a:rPr lang="nl-NL" dirty="0"/>
              <a:t>voor niet nakomen of overschrijding bevoegdheid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946448" cy="778098"/>
          </a:xfrm>
        </p:spPr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86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2432" cy="850106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2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92500" lnSpcReduction="10000"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stemrecht </a:t>
            </a:r>
            <a:r>
              <a:rPr lang="nl-NL" sz="2400" b="1" dirty="0">
                <a:solidFill>
                  <a:srgbClr val="FF0000"/>
                </a:solidFill>
              </a:rPr>
              <a:t>en aantal stemmen bestuurder  </a:t>
            </a:r>
            <a:br>
              <a:rPr lang="nl-NL" sz="2400" b="1" dirty="0">
                <a:solidFill>
                  <a:srgbClr val="FF0000"/>
                </a:solidFill>
              </a:rPr>
            </a:br>
            <a:r>
              <a:rPr lang="nl-NL" sz="2400" dirty="0"/>
              <a:t>-nooit meer dan alle bestuurders tezamen</a:t>
            </a:r>
            <a:br>
              <a:rPr lang="nl-NL" sz="2400" dirty="0"/>
            </a:br>
            <a:endParaRPr lang="nl-NL" sz="2400" dirty="0"/>
          </a:p>
          <a:p>
            <a:r>
              <a:rPr lang="nl-NL" sz="2400" b="1" dirty="0">
                <a:solidFill>
                  <a:srgbClr val="FF0000"/>
                </a:solidFill>
              </a:rPr>
              <a:t>heeft een bestuurder een persoonlijk (financieel) of eigen belang bij de rechtspersoon, een besluit of een activiteit?</a:t>
            </a:r>
            <a:br>
              <a:rPr lang="nl-NL" sz="2400" b="1" dirty="0">
                <a:solidFill>
                  <a:srgbClr val="FF0000"/>
                </a:solidFill>
              </a:rPr>
            </a:br>
            <a:r>
              <a:rPr lang="nl-NL" sz="2400" dirty="0"/>
              <a:t>- verplicht melden schijn van belangenverstrengeling</a:t>
            </a:r>
            <a:br>
              <a:rPr lang="nl-NL" sz="2400" dirty="0"/>
            </a:br>
            <a:r>
              <a:rPr lang="nl-NL" sz="2400" dirty="0"/>
              <a:t>- in dat geval mag deze bestuurder over dit onderwerp niet op de bestuursvergadering aanwezig zijn en daarover niet stemmen</a:t>
            </a:r>
            <a:br>
              <a:rPr lang="nl-NL" sz="2400" dirty="0"/>
            </a:br>
            <a:endParaRPr lang="nl-NL" sz="2400" dirty="0"/>
          </a:p>
          <a:p>
            <a:r>
              <a:rPr lang="nl-NL" sz="2400" b="1" dirty="0">
                <a:solidFill>
                  <a:srgbClr val="FF0000"/>
                </a:solidFill>
              </a:rPr>
              <a:t>welke bestuurder is waarvoor aansprakelijk? </a:t>
            </a:r>
            <a:br>
              <a:rPr lang="nl-NL" sz="2400" b="1" dirty="0">
                <a:solidFill>
                  <a:srgbClr val="FF0000"/>
                </a:solidFill>
              </a:rPr>
            </a:br>
            <a:r>
              <a:rPr lang="nl-NL" sz="2400" dirty="0"/>
              <a:t>- ‘intern’: onderling te regelen en bij onrechtmatig handelen is de bestuurder zelf ten opzichte van de collega-bestuurders aansprakelijk</a:t>
            </a:r>
            <a:br>
              <a:rPr lang="nl-NL" sz="2400" dirty="0"/>
            </a:br>
            <a:r>
              <a:rPr lang="nl-NL" sz="2400" dirty="0"/>
              <a:t>- ‘extern’: elke bestuurder is bij een faillissement altijd hoofdelijk aansprakelijk voor het geheel van de schuld. Vervolgens kijken wie intern de schuld moet dragen.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478482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408" cy="850106"/>
          </a:xfrm>
        </p:spPr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wat </a:t>
            </a:r>
            <a:r>
              <a:rPr lang="nl-NL" b="1" dirty="0">
                <a:solidFill>
                  <a:srgbClr val="FF0000"/>
                </a:solidFill>
              </a:rPr>
              <a:t>als een bestuurder wegens ziekte lang uitvalt</a:t>
            </a:r>
            <a:r>
              <a:rPr lang="nl-NL" b="1" dirty="0" smtClean="0">
                <a:solidFill>
                  <a:srgbClr val="FF0000"/>
                </a:solidFill>
              </a:rPr>
              <a:t>?</a:t>
            </a:r>
            <a:br>
              <a:rPr lang="nl-NL" b="1" dirty="0" smtClean="0">
                <a:solidFill>
                  <a:srgbClr val="FF0000"/>
                </a:solidFill>
              </a:rPr>
            </a:br>
            <a:r>
              <a:rPr lang="nl-NL" dirty="0" smtClean="0"/>
              <a:t>-</a:t>
            </a:r>
            <a:r>
              <a:rPr lang="nl-NL" dirty="0"/>
              <a:t>hoe wordt dan gestemd? 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r>
              <a:rPr lang="nl-NL" b="1" dirty="0" smtClean="0">
                <a:solidFill>
                  <a:srgbClr val="FF0000"/>
                </a:solidFill>
              </a:rPr>
              <a:t>wanneer </a:t>
            </a:r>
            <a:r>
              <a:rPr lang="nl-NL" b="1" dirty="0">
                <a:solidFill>
                  <a:srgbClr val="FF0000"/>
                </a:solidFill>
              </a:rPr>
              <a:t>wordt een bestuurder ontslagen door de </a:t>
            </a:r>
            <a:r>
              <a:rPr lang="nl-NL" b="1" dirty="0" smtClean="0">
                <a:solidFill>
                  <a:srgbClr val="FF0000"/>
                </a:solidFill>
              </a:rPr>
              <a:t>collega-bestuurders?</a:t>
            </a:r>
            <a:br>
              <a:rPr lang="nl-NL" b="1" dirty="0" smtClean="0">
                <a:solidFill>
                  <a:srgbClr val="FF0000"/>
                </a:solidFill>
              </a:rPr>
            </a:br>
            <a:r>
              <a:rPr lang="nl-NL" dirty="0" smtClean="0"/>
              <a:t>- in </a:t>
            </a:r>
            <a:r>
              <a:rPr lang="nl-NL" dirty="0"/>
              <a:t>elk geval bij schending wet en </a:t>
            </a:r>
            <a:r>
              <a:rPr lang="nl-NL" dirty="0" smtClean="0"/>
              <a:t>regels!</a:t>
            </a:r>
          </a:p>
          <a:p>
            <a:endParaRPr lang="nl-NL" dirty="0" smtClean="0"/>
          </a:p>
          <a:p>
            <a:r>
              <a:rPr lang="nl-NL" b="1" dirty="0" smtClean="0">
                <a:solidFill>
                  <a:srgbClr val="FF0000"/>
                </a:solidFill>
              </a:rPr>
              <a:t>moet </a:t>
            </a:r>
            <a:r>
              <a:rPr lang="nl-NL" b="1" dirty="0">
                <a:solidFill>
                  <a:srgbClr val="FF0000"/>
                </a:solidFill>
              </a:rPr>
              <a:t>er een toezichthoudend orgaan worden aangesteld? </a:t>
            </a:r>
            <a:br>
              <a:rPr lang="nl-NL" b="1" dirty="0">
                <a:solidFill>
                  <a:srgbClr val="FF0000"/>
                </a:solidFill>
              </a:rPr>
            </a:br>
            <a:r>
              <a:rPr lang="nl-NL" dirty="0" smtClean="0"/>
              <a:t>- Raad </a:t>
            </a:r>
            <a:r>
              <a:rPr lang="nl-NL" dirty="0"/>
              <a:t>van </a:t>
            </a:r>
            <a:r>
              <a:rPr lang="nl-NL" dirty="0" smtClean="0"/>
              <a:t>Toezicht?</a:t>
            </a:r>
            <a:br>
              <a:rPr lang="nl-NL" dirty="0" smtClean="0"/>
            </a:br>
            <a:r>
              <a:rPr lang="nl-NL" dirty="0" smtClean="0"/>
              <a:t>- Raad </a:t>
            </a:r>
            <a:r>
              <a:rPr lang="nl-NL" dirty="0"/>
              <a:t>van Commissarissen?	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6098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nl-NL" sz="3200" b="1" dirty="0" smtClean="0"/>
              <a:t>Laat dit </a:t>
            </a:r>
            <a:r>
              <a:rPr lang="nl-NL" sz="3200" b="1" dirty="0"/>
              <a:t>WBTR-protocol in de bestuursvergadering vaststellen en </a:t>
            </a:r>
            <a:r>
              <a:rPr lang="nl-NL" sz="3200" b="1" dirty="0" smtClean="0"/>
              <a:t>laat </a:t>
            </a:r>
            <a:r>
              <a:rPr lang="nl-NL" sz="3200" b="1" dirty="0" smtClean="0"/>
              <a:t>het protocol </a:t>
            </a:r>
            <a:r>
              <a:rPr lang="nl-NL" sz="3200" b="1" dirty="0" smtClean="0"/>
              <a:t>door </a:t>
            </a:r>
            <a:r>
              <a:rPr lang="nl-NL" sz="3200" b="1" dirty="0"/>
              <a:t>alle </a:t>
            </a:r>
            <a:r>
              <a:rPr lang="nl-NL" sz="3200" b="1" dirty="0" smtClean="0"/>
              <a:t>bestuurders </a:t>
            </a:r>
            <a:r>
              <a:rPr lang="nl-NL" sz="3200" b="1" dirty="0" smtClean="0"/>
              <a:t>goedkeuren</a:t>
            </a:r>
            <a:r>
              <a:rPr lang="nl-NL" sz="3200" b="1" dirty="0"/>
              <a:t>!</a:t>
            </a:r>
            <a:endParaRPr lang="nl-NL" sz="32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6912"/>
            <a:ext cx="7272808" cy="3966104"/>
          </a:xfrm>
        </p:spPr>
      </p:pic>
    </p:spTree>
    <p:extLst>
      <p:ext uri="{BB962C8B-B14F-4D97-AF65-F5344CB8AC3E}">
        <p14:creationId xmlns:p14="http://schemas.microsoft.com/office/powerpoint/2010/main" val="396986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Statuten uiterlijk 1 juli 2026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Als je op enig moment toch naar de notaris gaat dan neemt de notaris de WBTR clausule automatisch op! Deze clausule is allesomvattend </a:t>
            </a:r>
          </a:p>
          <a:p>
            <a:endParaRPr lang="nl-NL" dirty="0"/>
          </a:p>
          <a:p>
            <a:r>
              <a:rPr lang="nl-NL" dirty="0"/>
              <a:t>Overweeg dan meteen om de volgende clausules op te </a:t>
            </a:r>
            <a:r>
              <a:rPr lang="nl-NL" dirty="0" smtClean="0"/>
              <a:t>nemen:</a:t>
            </a:r>
            <a:br>
              <a:rPr lang="nl-NL" dirty="0" smtClean="0"/>
            </a:br>
            <a:r>
              <a:rPr lang="nl-NL" dirty="0" smtClean="0"/>
              <a:t>- doelstelling </a:t>
            </a:r>
            <a:r>
              <a:rPr lang="nl-NL" dirty="0"/>
              <a:t>zo kort </a:t>
            </a:r>
            <a:r>
              <a:rPr lang="nl-NL" dirty="0" smtClean="0"/>
              <a:t>mogelijk</a:t>
            </a:r>
            <a:br>
              <a:rPr lang="nl-NL" dirty="0" smtClean="0"/>
            </a:br>
            <a:r>
              <a:rPr lang="nl-NL" dirty="0" smtClean="0"/>
              <a:t>- de </a:t>
            </a:r>
            <a:r>
              <a:rPr lang="nl-NL" dirty="0"/>
              <a:t>ANBI </a:t>
            </a:r>
            <a:r>
              <a:rPr lang="nl-NL" dirty="0" smtClean="0"/>
              <a:t>status</a:t>
            </a:r>
            <a:r>
              <a:rPr lang="nl-NL" dirty="0" smtClean="0"/>
              <a:t> </a:t>
            </a:r>
            <a:r>
              <a:rPr lang="nl-NL" dirty="0"/>
              <a:t>op te </a:t>
            </a:r>
            <a:r>
              <a:rPr lang="nl-NL" dirty="0" smtClean="0"/>
              <a:t>nemen</a:t>
            </a:r>
            <a:br>
              <a:rPr lang="nl-NL" dirty="0" smtClean="0"/>
            </a:br>
            <a:r>
              <a:rPr lang="nl-NL" dirty="0" smtClean="0"/>
              <a:t>- derde-belanghebbende </a:t>
            </a:r>
            <a:r>
              <a:rPr lang="nl-NL" dirty="0"/>
              <a:t>en/of rechtsbijstand bij procedures </a:t>
            </a:r>
            <a:r>
              <a:rPr lang="nl-NL" dirty="0" smtClean="0"/>
              <a:t>derden</a:t>
            </a:r>
            <a:br>
              <a:rPr lang="nl-NL" dirty="0" smtClean="0"/>
            </a:br>
            <a:r>
              <a:rPr lang="nl-NL" dirty="0" smtClean="0"/>
              <a:t>- indien dit al het plan was:</a:t>
            </a:r>
            <a:br>
              <a:rPr lang="nl-NL" dirty="0" smtClean="0"/>
            </a:br>
            <a:r>
              <a:rPr lang="nl-NL" dirty="0" smtClean="0"/>
              <a:t>heemkundekring </a:t>
            </a:r>
            <a:r>
              <a:rPr lang="nl-NL" dirty="0"/>
              <a:t>om te zetten naar erfgoedvereniging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5766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FF0000"/>
                </a:solidFill>
              </a:rPr>
              <a:t>Tot slot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123728" y="1844823"/>
            <a:ext cx="4248472" cy="18002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10400" dirty="0" smtClean="0">
                <a:solidFill>
                  <a:srgbClr val="FF0066"/>
                </a:solidFill>
                <a:latin typeface="Forte" panose="03060902040502070203" pitchFamily="66" charset="0"/>
              </a:rPr>
              <a:t>S</a:t>
            </a:r>
            <a:r>
              <a:rPr lang="nl-NL" dirty="0" smtClean="0"/>
              <a:t> </a:t>
            </a:r>
            <a:r>
              <a:rPr lang="nl-NL" sz="8800" dirty="0" smtClean="0">
                <a:solidFill>
                  <a:srgbClr val="009900"/>
                </a:solidFill>
                <a:latin typeface="Forte" panose="03060902040502070203" pitchFamily="66" charset="0"/>
              </a:rPr>
              <a:t>u</a:t>
            </a:r>
            <a:r>
              <a:rPr lang="nl-NL" sz="8800" dirty="0" smtClean="0">
                <a:solidFill>
                  <a:srgbClr val="FF0000"/>
                </a:solidFill>
                <a:latin typeface="Forte" panose="03060902040502070203" pitchFamily="66" charset="0"/>
              </a:rPr>
              <a:t>c</a:t>
            </a:r>
            <a:r>
              <a:rPr lang="nl-NL" sz="8800" dirty="0" smtClean="0">
                <a:solidFill>
                  <a:srgbClr val="0000FF"/>
                </a:solidFill>
                <a:latin typeface="Forte" panose="03060902040502070203" pitchFamily="66" charset="0"/>
              </a:rPr>
              <a:t>c</a:t>
            </a:r>
            <a:r>
              <a:rPr lang="nl-NL" sz="8800" dirty="0" smtClean="0">
                <a:solidFill>
                  <a:srgbClr val="660066"/>
                </a:solidFill>
                <a:latin typeface="Forte" panose="03060902040502070203" pitchFamily="66" charset="0"/>
              </a:rPr>
              <a:t>e</a:t>
            </a:r>
            <a:r>
              <a:rPr lang="nl-NL" sz="8800" dirty="0" smtClean="0">
                <a:solidFill>
                  <a:srgbClr val="FF3300"/>
                </a:solidFill>
                <a:latin typeface="Forte" panose="03060902040502070203" pitchFamily="66" charset="0"/>
              </a:rPr>
              <a:t>s</a:t>
            </a:r>
            <a:r>
              <a:rPr lang="nl-NL" sz="8800" dirty="0" smtClean="0">
                <a:solidFill>
                  <a:srgbClr val="FF3300"/>
                </a:solidFill>
                <a:latin typeface="Forte" panose="03060902040502070203" pitchFamily="66" charset="0"/>
              </a:rPr>
              <a:t> </a:t>
            </a:r>
            <a:r>
              <a:rPr lang="nl-NL" sz="8800" dirty="0" smtClean="0">
                <a:solidFill>
                  <a:srgbClr val="008000"/>
                </a:solidFill>
                <a:latin typeface="Forte" panose="03060902040502070203" pitchFamily="66" charset="0"/>
              </a:rPr>
              <a:t>!</a:t>
            </a:r>
            <a:endParaRPr lang="nl-NL" sz="8800" dirty="0">
              <a:solidFill>
                <a:srgbClr val="008000"/>
              </a:solidFill>
              <a:latin typeface="Forte" panose="03060902040502070203" pitchFamily="66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39552" y="4293096"/>
            <a:ext cx="8147248" cy="18330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W</a:t>
            </a:r>
            <a:r>
              <a:rPr lang="nl-NL" b="1" dirty="0" smtClean="0"/>
              <a:t>at </a:t>
            </a:r>
            <a:r>
              <a:rPr lang="nl-NL" b="1" dirty="0"/>
              <a:t>als je er niet uitkomt?</a:t>
            </a:r>
            <a:endParaRPr lang="nl-NL" dirty="0"/>
          </a:p>
          <a:p>
            <a:pPr marL="0" indent="0">
              <a:buNone/>
            </a:pPr>
            <a:r>
              <a:rPr lang="nl-NL" b="1" dirty="0" smtClean="0"/>
              <a:t>Dan </a:t>
            </a:r>
            <a:r>
              <a:rPr lang="nl-NL" b="1" dirty="0"/>
              <a:t>neem je met mij contact op!</a:t>
            </a:r>
            <a:endParaRPr lang="nl-NL" dirty="0"/>
          </a:p>
          <a:p>
            <a:pPr marL="0" indent="0">
              <a:buNone/>
            </a:pPr>
            <a:r>
              <a:rPr lang="nl-NL" b="1" dirty="0" smtClean="0"/>
              <a:t>o.strouken@gmail.com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98148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Wat is de WBTR</a:t>
            </a:r>
            <a:r>
              <a:rPr lang="nl-NL" b="1" dirty="0" smtClean="0">
                <a:solidFill>
                  <a:srgbClr val="FF0000"/>
                </a:solidFill>
              </a:rPr>
              <a:t>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</a:t>
            </a:r>
            <a:r>
              <a:rPr lang="nl-NL" dirty="0" smtClean="0"/>
              <a:t>oorkomen </a:t>
            </a:r>
            <a:r>
              <a:rPr lang="nl-NL" dirty="0"/>
              <a:t>van onbehoorlijk bestuur en </a:t>
            </a:r>
            <a:r>
              <a:rPr lang="nl-NL" dirty="0" smtClean="0"/>
              <a:t>wanbeleid</a:t>
            </a:r>
            <a:endParaRPr lang="nl-NL" dirty="0"/>
          </a:p>
          <a:p>
            <a:r>
              <a:rPr lang="nl-NL" dirty="0"/>
              <a:t>V</a:t>
            </a:r>
            <a:r>
              <a:rPr lang="nl-NL" dirty="0" smtClean="0"/>
              <a:t>ooral </a:t>
            </a:r>
            <a:r>
              <a:rPr lang="nl-NL" dirty="0"/>
              <a:t>om bewustwording en vastlegging in notulen van afspraken en </a:t>
            </a:r>
            <a:r>
              <a:rPr lang="nl-NL" dirty="0" smtClean="0"/>
              <a:t>regels</a:t>
            </a:r>
          </a:p>
          <a:p>
            <a:endParaRPr lang="nl-NL" dirty="0"/>
          </a:p>
          <a:p>
            <a:r>
              <a:rPr lang="nl-NL" b="1" dirty="0">
                <a:solidFill>
                  <a:srgbClr val="FF0000"/>
                </a:solidFill>
              </a:rPr>
              <a:t>P</a:t>
            </a:r>
            <a:r>
              <a:rPr lang="nl-NL" b="1" dirty="0" smtClean="0">
                <a:solidFill>
                  <a:srgbClr val="FF0000"/>
                </a:solidFill>
              </a:rPr>
              <a:t>raktisch </a:t>
            </a:r>
            <a:r>
              <a:rPr lang="nl-NL" b="1" dirty="0">
                <a:solidFill>
                  <a:srgbClr val="FF0000"/>
                </a:solidFill>
              </a:rPr>
              <a:t>en eenvoudig aanpakken!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915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Voor wie is de WBTR</a:t>
            </a:r>
            <a:r>
              <a:rPr lang="nl-NL" b="1" dirty="0" smtClean="0">
                <a:solidFill>
                  <a:srgbClr val="FF0000"/>
                </a:solidFill>
              </a:rPr>
              <a:t>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V</a:t>
            </a:r>
            <a:r>
              <a:rPr lang="nl-NL" dirty="0" smtClean="0"/>
              <a:t>oor rechtspersonen</a:t>
            </a:r>
          </a:p>
          <a:p>
            <a:r>
              <a:rPr lang="nl-NL" dirty="0" smtClean="0"/>
              <a:t>Wat </a:t>
            </a:r>
            <a:r>
              <a:rPr lang="nl-NL" dirty="0"/>
              <a:t>zijn dat?</a:t>
            </a:r>
          </a:p>
          <a:p>
            <a:pPr marL="0" indent="0">
              <a:buNone/>
            </a:pPr>
            <a:r>
              <a:rPr lang="nl-NL" dirty="0" smtClean="0"/>
              <a:t>     - Stichtingen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 - Verenigingen</a:t>
            </a:r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NB</a:t>
            </a:r>
            <a:r>
              <a:rPr lang="nl-NL" dirty="0"/>
              <a:t>: </a:t>
            </a:r>
            <a:r>
              <a:rPr lang="nl-NL" dirty="0" smtClean="0"/>
              <a:t>Toepassing </a:t>
            </a:r>
            <a:r>
              <a:rPr lang="nl-NL" dirty="0"/>
              <a:t>WBTR vooral van belang voor grote professionele rechtspersonen waar ook grote financiële belangen zijn. 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r="7643"/>
          <a:stretch/>
        </p:blipFill>
        <p:spPr>
          <a:xfrm>
            <a:off x="5010149" y="2516981"/>
            <a:ext cx="3295651" cy="2640211"/>
          </a:xfrm>
        </p:spPr>
      </p:pic>
    </p:spTree>
    <p:extLst>
      <p:ext uri="{BB962C8B-B14F-4D97-AF65-F5344CB8AC3E}">
        <p14:creationId xmlns:p14="http://schemas.microsoft.com/office/powerpoint/2010/main" val="2792146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Wanneer gaat de WBTR in</a:t>
            </a:r>
            <a:r>
              <a:rPr lang="nl-NL" b="1" dirty="0" smtClean="0">
                <a:solidFill>
                  <a:srgbClr val="FF0000"/>
                </a:solidFill>
              </a:rPr>
              <a:t>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Op 1 juli 2021: </a:t>
            </a:r>
            <a:endParaRPr lang="nl-NL" dirty="0"/>
          </a:p>
          <a:p>
            <a:pPr marL="0" indent="0">
              <a:buNone/>
            </a:pP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Op </a:t>
            </a:r>
            <a:r>
              <a:rPr lang="nl-NL" dirty="0"/>
              <a:t>agenda en in notulen van de </a:t>
            </a:r>
            <a:r>
              <a:rPr lang="nl-NL" dirty="0" smtClean="0"/>
              <a:t>bestuurs-vergadering </a:t>
            </a:r>
            <a:r>
              <a:rPr lang="nl-NL" dirty="0"/>
              <a:t>zetten dat de WBTR bekend is en het bestuur een stappenplan / protocol gaat maken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Uiterlijk 1 juli 2026: 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Aanpassing </a:t>
            </a:r>
            <a:r>
              <a:rPr lang="nl-NL" dirty="0"/>
              <a:t>Statuten aan de WBTR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361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Wat is onbehoorlijk bestuur</a:t>
            </a:r>
            <a:r>
              <a:rPr lang="nl-NL" b="1" dirty="0" smtClean="0">
                <a:solidFill>
                  <a:srgbClr val="FF0000"/>
                </a:solidFill>
              </a:rPr>
              <a:t>?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168"/>
          </a:xfrm>
        </p:spPr>
        <p:txBody>
          <a:bodyPr>
            <a:normAutofit/>
          </a:bodyPr>
          <a:lstStyle/>
          <a:p>
            <a:r>
              <a:rPr lang="nl-NL" dirty="0" smtClean="0"/>
              <a:t>Faillissement (wanbeleid)</a:t>
            </a:r>
          </a:p>
          <a:p>
            <a:r>
              <a:rPr lang="nl-NL" dirty="0" smtClean="0"/>
              <a:t>Penningmeester of bestuurder die zich verrijkt</a:t>
            </a:r>
          </a:p>
          <a:p>
            <a:r>
              <a:rPr lang="nl-NL" dirty="0" smtClean="0"/>
              <a:t>Ontbreken verzekeringen</a:t>
            </a:r>
          </a:p>
          <a:p>
            <a:r>
              <a:rPr lang="nl-NL" dirty="0" smtClean="0"/>
              <a:t>AVG niet op orde</a:t>
            </a:r>
          </a:p>
          <a:p>
            <a:r>
              <a:rPr lang="nl-NL" dirty="0" smtClean="0"/>
              <a:t>Geen notulen van belangrijke (financiële) besluiten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348706"/>
            <a:ext cx="4416723" cy="3312542"/>
          </a:xfrm>
        </p:spPr>
      </p:pic>
    </p:spTree>
    <p:extLst>
      <p:ext uri="{BB962C8B-B14F-4D97-AF65-F5344CB8AC3E}">
        <p14:creationId xmlns:p14="http://schemas.microsoft.com/office/powerpoint/2010/main" val="3034014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Gevolgen van onbehoorlijk </a:t>
            </a:r>
            <a:r>
              <a:rPr lang="nl-NL" b="1" dirty="0" smtClean="0">
                <a:solidFill>
                  <a:srgbClr val="FF0000"/>
                </a:solidFill>
              </a:rPr>
              <a:t>bestuur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77976"/>
            <a:ext cx="4038600" cy="3770411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oofdelijke </a:t>
            </a:r>
            <a:r>
              <a:rPr lang="nl-NL" dirty="0"/>
              <a:t>aansprakelijkheid</a:t>
            </a:r>
          </a:p>
          <a:p>
            <a:r>
              <a:rPr lang="nl-NL" dirty="0"/>
              <a:t>E</a:t>
            </a:r>
            <a:r>
              <a:rPr lang="nl-NL" dirty="0" smtClean="0"/>
              <a:t>lke </a:t>
            </a:r>
            <a:r>
              <a:rPr lang="nl-NL" dirty="0"/>
              <a:t>bestuurder is extern aansprakelijk voor het geheel van de schuld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/>
              <a:t>gehele schuld kan dus op elke bestuurder worden verhaald!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1181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/>
            </a:r>
            <a:br>
              <a:rPr lang="nl-NL" b="1" dirty="0" smtClean="0">
                <a:solidFill>
                  <a:srgbClr val="FF0000"/>
                </a:solidFill>
              </a:rPr>
            </a:br>
            <a:r>
              <a:rPr lang="nl-NL" b="1" dirty="0" smtClean="0">
                <a:solidFill>
                  <a:srgbClr val="FF0000"/>
                </a:solidFill>
              </a:rPr>
              <a:t>Wat </a:t>
            </a:r>
            <a:r>
              <a:rPr lang="nl-NL" b="1" dirty="0">
                <a:solidFill>
                  <a:srgbClr val="FF0000"/>
                </a:solidFill>
              </a:rPr>
              <a:t>schrijft de WBTR voor en </a:t>
            </a:r>
            <a:r>
              <a:rPr lang="nl-NL" b="1" dirty="0" smtClean="0">
                <a:solidFill>
                  <a:srgbClr val="FF0000"/>
                </a:solidFill>
              </a:rPr>
              <a:t>wat moeten </a:t>
            </a:r>
            <a:r>
              <a:rPr lang="nl-NL" b="1" dirty="0">
                <a:solidFill>
                  <a:srgbClr val="FF0000"/>
                </a:solidFill>
              </a:rPr>
              <a:t>we doen</a:t>
            </a:r>
            <a:r>
              <a:rPr lang="nl-NL" b="1" dirty="0" smtClean="0">
                <a:solidFill>
                  <a:srgbClr val="FF0000"/>
                </a:solidFill>
              </a:rPr>
              <a:t>?</a:t>
            </a:r>
            <a:r>
              <a:rPr lang="nl-NL" b="1" dirty="0">
                <a:solidFill>
                  <a:srgbClr val="FF0000"/>
                </a:solidFill>
              </a:rPr>
              <a:t> 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48056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</a:rPr>
              <a:t>Agenda en Notulen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b="1" i="1" dirty="0" smtClean="0"/>
              <a:t>Uiterlijk </a:t>
            </a:r>
            <a:r>
              <a:rPr lang="nl-NL" b="1" dirty="0"/>
              <a:t>op 1 juli 2021 op de agenda en in de notulen van de bestuursvergadering zetten: 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“</a:t>
            </a:r>
            <a:r>
              <a:rPr lang="nl-NL" dirty="0"/>
              <a:t>Het bestuur heeft kennis genomen van de presentatie van </a:t>
            </a:r>
            <a:r>
              <a:rPr lang="nl-NL" dirty="0" smtClean="0"/>
              <a:t>over de WBTR van Brabants </a:t>
            </a:r>
            <a:r>
              <a:rPr lang="nl-NL" dirty="0"/>
              <a:t>Heem en de berichten in de media </a:t>
            </a:r>
            <a:r>
              <a:rPr lang="nl-NL" dirty="0" smtClean="0"/>
              <a:t>hierover</a:t>
            </a:r>
            <a:r>
              <a:rPr lang="nl-NL" dirty="0" smtClean="0"/>
              <a:t>. </a:t>
            </a:r>
            <a:r>
              <a:rPr lang="nl-NL" dirty="0"/>
              <a:t>Het bestuur gaat de WBTR invoeren en een stappenplan / protocol met daarin regels en afspraken opstellen.” </a:t>
            </a:r>
          </a:p>
          <a:p>
            <a:pPr marL="0" indent="0">
              <a:buNone/>
            </a:pPr>
            <a:r>
              <a:rPr lang="nl-NL" dirty="0"/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6479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Intern stappenplan </a:t>
            </a:r>
            <a:br>
              <a:rPr lang="nl-NL" b="1" dirty="0">
                <a:solidFill>
                  <a:srgbClr val="FF0000"/>
                </a:solidFill>
              </a:rPr>
            </a:br>
            <a:r>
              <a:rPr lang="nl-NL" b="1" dirty="0">
                <a:solidFill>
                  <a:srgbClr val="FF0000"/>
                </a:solidFill>
              </a:rPr>
              <a:t>WBTR Protocol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72381"/>
            <a:ext cx="4610100" cy="4610100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483768" y="5445224"/>
            <a:ext cx="6203032" cy="1080120"/>
          </a:xfrm>
        </p:spPr>
        <p:txBody>
          <a:bodyPr>
            <a:normAutofit/>
          </a:bodyPr>
          <a:lstStyle/>
          <a:p>
            <a:r>
              <a:rPr lang="nl-NL" b="1" dirty="0"/>
              <a:t>D</a:t>
            </a:r>
            <a:r>
              <a:rPr lang="nl-NL" b="1" dirty="0" smtClean="0"/>
              <a:t>e </a:t>
            </a:r>
            <a:r>
              <a:rPr lang="nl-NL" b="1" dirty="0"/>
              <a:t>regels en afspraken op schrift </a:t>
            </a:r>
            <a:r>
              <a:rPr lang="nl-NL" b="1" dirty="0" smtClean="0"/>
              <a:t>stellen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57050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240</Words>
  <Application>Microsoft Office PowerPoint</Application>
  <PresentationFormat>Diavoorstelling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Wet bestuur en toezicht rechtspersonen</vt:lpstr>
      <vt:lpstr>Wat is de WBTR?</vt:lpstr>
      <vt:lpstr>Voor wie is de WBTR?</vt:lpstr>
      <vt:lpstr>Wanneer gaat de WBTR in?</vt:lpstr>
      <vt:lpstr>Wat is onbehoorlijk bestuur?</vt:lpstr>
      <vt:lpstr>Gevolgen van onbehoorlijk bestuur</vt:lpstr>
      <vt:lpstr> Wat schrijft de WBTR voor en wat moeten we doen?  </vt:lpstr>
      <vt:lpstr>Agenda en Notulen</vt:lpstr>
      <vt:lpstr>Intern stappenplan  WBTR Protocol</vt:lpstr>
      <vt:lpstr>1</vt:lpstr>
      <vt:lpstr>2</vt:lpstr>
      <vt:lpstr>3</vt:lpstr>
      <vt:lpstr>Laat dit WBTR-protocol in de bestuursvergadering vaststellen en laat het protocol door alle bestuurders goedkeuren!</vt:lpstr>
      <vt:lpstr>Statuten uiterlijk 1 juli 2026  </vt:lpstr>
      <vt:lpstr>Tot slot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www.GratisCursus.be</dc:title>
  <dc:creator>peter</dc:creator>
  <cp:lastModifiedBy>NCV_LT05</cp:lastModifiedBy>
  <cp:revision>131</cp:revision>
  <dcterms:created xsi:type="dcterms:W3CDTF">2011-01-31T06:44:44Z</dcterms:created>
  <dcterms:modified xsi:type="dcterms:W3CDTF">2021-05-17T17:16:17Z</dcterms:modified>
</cp:coreProperties>
</file>